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709" r:id="rId2"/>
  </p:sldMasterIdLst>
  <p:sldIdLst>
    <p:sldId id="264"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3" autoAdjust="0"/>
    <p:restoredTop sz="94626"/>
  </p:normalViewPr>
  <p:slideViewPr>
    <p:cSldViewPr snapToGrid="0" snapToObjects="1">
      <p:cViewPr varScale="1">
        <p:scale>
          <a:sx n="85" d="100"/>
          <a:sy n="85" d="100"/>
        </p:scale>
        <p:origin x="15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709" y="2795523"/>
            <a:ext cx="8736226" cy="813817"/>
          </a:xfrm>
        </p:spPr>
        <p:txBody>
          <a:bodyPr>
            <a:normAutofit/>
          </a:bodyPr>
          <a:lstStyle>
            <a:lvl1pPr>
              <a:defRPr sz="3600">
                <a:latin typeface="Museo Sans 500" charset="0"/>
                <a:ea typeface="Museo Sans 500" charset="0"/>
                <a:cs typeface="Museo Sans 500" charset="0"/>
              </a:defRPr>
            </a:lvl1pPr>
          </a:lstStyle>
          <a:p>
            <a:r>
              <a:rPr lang="en-US" dirty="0"/>
              <a:t>Click to edit Master title style</a:t>
            </a:r>
          </a:p>
        </p:txBody>
      </p:sp>
      <p:sp>
        <p:nvSpPr>
          <p:cNvPr id="3" name="Subtitle 2"/>
          <p:cNvSpPr>
            <a:spLocks noGrp="1"/>
          </p:cNvSpPr>
          <p:nvPr>
            <p:ph type="subTitle" idx="1"/>
          </p:nvPr>
        </p:nvSpPr>
        <p:spPr>
          <a:xfrm>
            <a:off x="197710" y="3159854"/>
            <a:ext cx="8736224" cy="509840"/>
          </a:xfrm>
        </p:spPr>
        <p:txBody>
          <a:bodyPr>
            <a:normAutofit/>
          </a:bodyPr>
          <a:lstStyle>
            <a:lvl1pPr marL="0" indent="0" algn="ctr">
              <a:buNone/>
              <a:defRPr sz="2000">
                <a:solidFill>
                  <a:schemeClr val="tx1">
                    <a:tint val="75000"/>
                  </a:schemeClr>
                </a:solidFill>
                <a:latin typeface="Museo Sans 500" charset="0"/>
                <a:ea typeface="Museo Sans 500" charset="0"/>
                <a:cs typeface="Museo Sans 50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124200" y="6356350"/>
            <a:ext cx="2895600" cy="365125"/>
          </a:xfrm>
        </p:spPr>
        <p:txBody>
          <a:bodyPr/>
          <a:lstStyle/>
          <a:p>
            <a:endParaRPr lang="en-US" dirty="0"/>
          </a:p>
        </p:txBody>
      </p:sp>
      <p:pic>
        <p:nvPicPr>
          <p:cNvPr id="6" name="Picture 5" descr="A close up of a sign&#10;&#10;Description automatically generated">
            <a:extLst>
              <a:ext uri="{FF2B5EF4-FFF2-40B4-BE49-F238E27FC236}">
                <a16:creationId xmlns:a16="http://schemas.microsoft.com/office/drawing/2014/main" id="{F9620FB7-E9B2-C045-B1C4-C673E78E7717}"/>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8922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6858000"/>
          </a:xfrm>
        </p:spPr>
        <p:txBody>
          <a:bodyPr/>
          <a:lstStyle/>
          <a:p>
            <a:endParaRPr lang="en-US"/>
          </a:p>
        </p:txBody>
      </p:sp>
      <p:sp>
        <p:nvSpPr>
          <p:cNvPr id="7" name="Text Placeholder 6"/>
          <p:cNvSpPr>
            <a:spLocks noGrp="1"/>
          </p:cNvSpPr>
          <p:nvPr>
            <p:ph type="body" sz="quarter" idx="13"/>
          </p:nvPr>
        </p:nvSpPr>
        <p:spPr>
          <a:xfrm>
            <a:off x="689810" y="5422231"/>
            <a:ext cx="5863389" cy="1219201"/>
          </a:xfrm>
        </p:spPr>
        <p:txBody>
          <a:bodyPr anchor="ctr">
            <a:noAutofit/>
          </a:bodyPr>
          <a:lstStyle>
            <a:lvl1pPr marL="171450" indent="-171450">
              <a:buFont typeface="Arial" pitchFamily="34" charset="0"/>
              <a:buChar char="•"/>
              <a:defRPr sz="1000">
                <a:latin typeface="Source Sans Pro" panose="020B0503030403020204" pitchFamily="34" charset="0"/>
                <a:ea typeface="Source Sans Pro" panose="020B0503030403020204" pitchFamily="34" charset="0"/>
              </a:defRPr>
            </a:lvl1pPr>
            <a:lvl2pPr marL="628650" indent="-171450">
              <a:buFont typeface="Arial" pitchFamily="34" charset="0"/>
              <a:buChar char="•"/>
              <a:defRPr sz="1000">
                <a:latin typeface="Source Sans Pro" panose="020B0503030403020204" pitchFamily="34" charset="0"/>
                <a:ea typeface="Source Sans Pro" panose="020B0503030403020204" pitchFamily="34" charset="0"/>
              </a:defRPr>
            </a:lvl2pPr>
            <a:lvl3pPr marL="1085850" indent="-171450">
              <a:buFont typeface="Arial" pitchFamily="34" charset="0"/>
              <a:buChar char="•"/>
              <a:defRPr sz="1000">
                <a:latin typeface="Source Sans Pro" panose="020B0503030403020204" pitchFamily="34" charset="0"/>
                <a:ea typeface="Source Sans Pro" panose="020B0503030403020204" pitchFamily="34" charset="0"/>
              </a:defRPr>
            </a:lvl3pPr>
            <a:lvl4pPr marL="1543050" indent="-171450">
              <a:buFont typeface="Arial" pitchFamily="34" charset="0"/>
              <a:buChar char="•"/>
              <a:defRPr sz="1000">
                <a:latin typeface="Source Sans Pro" panose="020B0503030403020204" pitchFamily="34" charset="0"/>
                <a:ea typeface="Source Sans Pro" panose="020B0503030403020204" pitchFamily="34" charset="0"/>
              </a:defRPr>
            </a:lvl4pPr>
            <a:lvl5pPr marL="2000250" indent="-171450">
              <a:buFont typeface="Arial" pitchFamily="34" charset="0"/>
              <a:buChar char="•"/>
              <a:defRPr sz="1000">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994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11" name="Content Placeholder 5"/>
          <p:cNvSpPr>
            <a:spLocks noGrp="1"/>
          </p:cNvSpPr>
          <p:nvPr>
            <p:ph idx="1"/>
          </p:nvPr>
        </p:nvSpPr>
        <p:spPr>
          <a:xfrm>
            <a:off x="628650" y="1305802"/>
            <a:ext cx="7886700" cy="4796075"/>
          </a:xfrm>
          <a:prstGeom prst="rect">
            <a:avLst/>
          </a:prstGeom>
        </p:spPr>
        <p:txBody>
          <a:bodyPr/>
          <a:lstStyle>
            <a:lvl1pPr marL="0" indent="0">
              <a:buNone/>
              <a:defRPr>
                <a:latin typeface="Source Sans Pro" panose="020B0503030403020204" pitchFamily="34" charset="0"/>
                <a:ea typeface="Source Sans Pro" panose="020B0503030403020204" pitchFamily="34" charset="0"/>
              </a:defRPr>
            </a:lvl1pPr>
          </a:lstStyle>
          <a:p>
            <a:endParaRPr lang="en-US" dirty="0"/>
          </a:p>
        </p:txBody>
      </p:sp>
      <p:sp>
        <p:nvSpPr>
          <p:cNvPr id="20" name="Title 19"/>
          <p:cNvSpPr>
            <a:spLocks noGrp="1"/>
          </p:cNvSpPr>
          <p:nvPr>
            <p:ph type="title" hasCustomPrompt="1"/>
          </p:nvPr>
        </p:nvSpPr>
        <p:spPr>
          <a:xfrm>
            <a:off x="628649" y="636455"/>
            <a:ext cx="5479847" cy="669347"/>
          </a:xfrm>
          <a:prstGeom prst="rect">
            <a:avLst/>
          </a:prstGeom>
          <a:noFill/>
          <a:ln>
            <a:noFill/>
          </a:ln>
        </p:spPr>
        <p:txBody>
          <a:bodyPr anchor="ctr">
            <a:normAutofit/>
          </a:bodyPr>
          <a:lstStyle>
            <a:lvl1pPr algn="l">
              <a:defRPr sz="2400">
                <a:solidFill>
                  <a:srgbClr val="2D353C"/>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dirty="0"/>
              <a:t>Disclosures</a:t>
            </a:r>
          </a:p>
        </p:txBody>
      </p:sp>
      <p:sp>
        <p:nvSpPr>
          <p:cNvPr id="12" name="TextBox 11"/>
          <p:cNvSpPr txBox="1"/>
          <p:nvPr userDrawn="1"/>
        </p:nvSpPr>
        <p:spPr>
          <a:xfrm>
            <a:off x="3951515" y="6546439"/>
            <a:ext cx="4581838" cy="200055"/>
          </a:xfrm>
          <a:prstGeom prst="rect">
            <a:avLst/>
          </a:prstGeom>
          <a:noFill/>
        </p:spPr>
        <p:txBody>
          <a:bodyPr wrap="square" rtlCol="0">
            <a:spAutoFit/>
          </a:bodyPr>
          <a:lstStyle/>
          <a:p>
            <a:pPr algn="r" defTabSz="914400">
              <a:defRPr/>
            </a:pPr>
            <a:r>
              <a:rPr lang="en-US" sz="700" dirty="0">
                <a:solidFill>
                  <a:prstClr val="white">
                    <a:lumMod val="50000"/>
                  </a:prstClr>
                </a:solidFill>
                <a:latin typeface="Source Sans Pro" panose="020B0503030403020204" pitchFamily="34" charset="0"/>
                <a:ea typeface="Source Sans Pro" panose="020B0503030403020204" pitchFamily="34" charset="0"/>
                <a:cs typeface="Myriad Pro" charset="0"/>
              </a:rPr>
              <a:t>© 2020 Clearnomics, Inc</a:t>
            </a:r>
          </a:p>
        </p:txBody>
      </p:sp>
      <p:cxnSp>
        <p:nvCxnSpPr>
          <p:cNvPr id="5" name="Straight Connector 4"/>
          <p:cNvCxnSpPr/>
          <p:nvPr userDrawn="1"/>
        </p:nvCxnSpPr>
        <p:spPr>
          <a:xfrm>
            <a:off x="737510" y="508772"/>
            <a:ext cx="53810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50423" y="237411"/>
            <a:ext cx="6414407" cy="276999"/>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Market and Economic Chartbook</a:t>
            </a:r>
          </a:p>
        </p:txBody>
      </p:sp>
    </p:spTree>
    <p:extLst>
      <p:ext uri="{BB962C8B-B14F-4D97-AF65-F5344CB8AC3E}">
        <p14:creationId xmlns:p14="http://schemas.microsoft.com/office/powerpoint/2010/main" val="80045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709" y="2203703"/>
            <a:ext cx="8736226" cy="813817"/>
          </a:xfrm>
        </p:spPr>
        <p:txBody>
          <a:bodyPr>
            <a:normAutofit/>
          </a:bodyPr>
          <a:lstStyle>
            <a:lvl1pPr>
              <a:defRPr sz="3600">
                <a:latin typeface="Museo Sans 500" charset="0"/>
                <a:ea typeface="Museo Sans 500" charset="0"/>
                <a:cs typeface="Museo Sans 500" charset="0"/>
              </a:defRPr>
            </a:lvl1pPr>
          </a:lstStyle>
          <a:p>
            <a:r>
              <a:rPr lang="en-US" dirty="0"/>
              <a:t>Click to edit Master title style</a:t>
            </a:r>
          </a:p>
        </p:txBody>
      </p:sp>
      <p:sp>
        <p:nvSpPr>
          <p:cNvPr id="3" name="Subtitle 2"/>
          <p:cNvSpPr>
            <a:spLocks noGrp="1"/>
          </p:cNvSpPr>
          <p:nvPr>
            <p:ph type="subTitle" idx="1"/>
          </p:nvPr>
        </p:nvSpPr>
        <p:spPr>
          <a:xfrm>
            <a:off x="197710" y="3666744"/>
            <a:ext cx="8736224" cy="509840"/>
          </a:xfrm>
        </p:spPr>
        <p:txBody>
          <a:bodyPr>
            <a:normAutofit/>
          </a:bodyPr>
          <a:lstStyle>
            <a:lvl1pPr marL="0" indent="0" algn="ctr">
              <a:buNone/>
              <a:defRPr sz="2000">
                <a:solidFill>
                  <a:schemeClr val="tx1">
                    <a:tint val="75000"/>
                  </a:schemeClr>
                </a:solidFill>
                <a:latin typeface="Museo Sans 500" charset="0"/>
                <a:ea typeface="Museo Sans 500" charset="0"/>
                <a:cs typeface="Museo Sans 50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8" y="0"/>
            <a:ext cx="9151902" cy="6858000"/>
          </a:xfrm>
          <a:prstGeom prst="rect">
            <a:avLst/>
          </a:prstGeom>
        </p:spPr>
      </p:pic>
    </p:spTree>
    <p:extLst>
      <p:ext uri="{BB962C8B-B14F-4D97-AF65-F5344CB8AC3E}">
        <p14:creationId xmlns:p14="http://schemas.microsoft.com/office/powerpoint/2010/main" val="247317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6858000"/>
          </a:xfrm>
        </p:spPr>
        <p:txBody>
          <a:bodyPr/>
          <a:lstStyle/>
          <a:p>
            <a:endParaRPr lang="en-US"/>
          </a:p>
        </p:txBody>
      </p:sp>
      <p:sp>
        <p:nvSpPr>
          <p:cNvPr id="7" name="Text Placeholder 6"/>
          <p:cNvSpPr>
            <a:spLocks noGrp="1"/>
          </p:cNvSpPr>
          <p:nvPr>
            <p:ph type="body" sz="quarter" idx="13"/>
          </p:nvPr>
        </p:nvSpPr>
        <p:spPr>
          <a:xfrm>
            <a:off x="689810" y="5422231"/>
            <a:ext cx="5863389" cy="1219201"/>
          </a:xfrm>
        </p:spPr>
        <p:txBody>
          <a:bodyPr anchor="ctr">
            <a:noAutofit/>
          </a:bodyPr>
          <a:lstStyle>
            <a:lvl1pPr marL="171450" indent="-171450">
              <a:buFont typeface="Arial" pitchFamily="34" charset="0"/>
              <a:buChar char="•"/>
              <a:defRPr sz="1000">
                <a:latin typeface="Myriad Pro" pitchFamily="34" charset="0"/>
              </a:defRPr>
            </a:lvl1pPr>
            <a:lvl2pPr marL="628650" indent="-171450">
              <a:buFont typeface="Arial" pitchFamily="34" charset="0"/>
              <a:buChar char="•"/>
              <a:defRPr sz="1000">
                <a:latin typeface="Myriad Pro" pitchFamily="34" charset="0"/>
              </a:defRPr>
            </a:lvl2pPr>
            <a:lvl3pPr marL="1085850" indent="-171450">
              <a:buFont typeface="Arial" pitchFamily="34" charset="0"/>
              <a:buChar char="•"/>
              <a:defRPr sz="1000">
                <a:latin typeface="Myriad Pro" pitchFamily="34" charset="0"/>
              </a:defRPr>
            </a:lvl3pPr>
            <a:lvl4pPr marL="1543050" indent="-171450">
              <a:buFont typeface="Arial" pitchFamily="34" charset="0"/>
              <a:buChar char="•"/>
              <a:defRPr sz="1000">
                <a:latin typeface="Myriad Pro" pitchFamily="34" charset="0"/>
              </a:defRPr>
            </a:lvl4pPr>
            <a:lvl5pPr marL="2000250" indent="-171450">
              <a:buFont typeface="Arial" pitchFamily="34" charset="0"/>
              <a:buChar char="•"/>
              <a:defRPr sz="1000">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2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11" name="Content Placeholder 5"/>
          <p:cNvSpPr>
            <a:spLocks noGrp="1"/>
          </p:cNvSpPr>
          <p:nvPr>
            <p:ph idx="1"/>
          </p:nvPr>
        </p:nvSpPr>
        <p:spPr>
          <a:xfrm>
            <a:off x="628650" y="1305802"/>
            <a:ext cx="7886700" cy="4796075"/>
          </a:xfrm>
          <a:prstGeom prst="rect">
            <a:avLst/>
          </a:prstGeom>
        </p:spPr>
        <p:txBody>
          <a:bodyPr/>
          <a:lstStyle>
            <a:lvl1pPr marL="0" indent="0">
              <a:buNone/>
              <a:defRPr/>
            </a:lvl1pPr>
          </a:lstStyle>
          <a:p>
            <a:endParaRPr lang="en-US" dirty="0"/>
          </a:p>
        </p:txBody>
      </p:sp>
      <p:sp>
        <p:nvSpPr>
          <p:cNvPr id="20" name="Title 19"/>
          <p:cNvSpPr>
            <a:spLocks noGrp="1"/>
          </p:cNvSpPr>
          <p:nvPr>
            <p:ph type="title" hasCustomPrompt="1"/>
          </p:nvPr>
        </p:nvSpPr>
        <p:spPr>
          <a:xfrm>
            <a:off x="628649" y="636455"/>
            <a:ext cx="5479847" cy="669347"/>
          </a:xfrm>
          <a:prstGeom prst="rect">
            <a:avLst/>
          </a:prstGeom>
          <a:noFill/>
          <a:ln>
            <a:noFill/>
          </a:ln>
        </p:spPr>
        <p:txBody>
          <a:bodyPr anchor="ctr"/>
          <a:lstStyle>
            <a:lvl1pPr algn="l">
              <a:defRPr sz="3200">
                <a:solidFill>
                  <a:srgbClr val="2D353C"/>
                </a:solidFill>
                <a:latin typeface="Myriad Pro" pitchFamily="34" charset="0"/>
                <a:ea typeface="Myriad Pro" pitchFamily="34" charset="0"/>
                <a:cs typeface="Myriad Pro" pitchFamily="34" charset="0"/>
              </a:defRPr>
            </a:lvl1pPr>
          </a:lstStyle>
          <a:p>
            <a:r>
              <a:rPr lang="en-US" dirty="0"/>
              <a:t>Disclosures</a:t>
            </a:r>
          </a:p>
        </p:txBody>
      </p:sp>
      <p:sp>
        <p:nvSpPr>
          <p:cNvPr id="12" name="TextBox 11"/>
          <p:cNvSpPr txBox="1"/>
          <p:nvPr userDrawn="1"/>
        </p:nvSpPr>
        <p:spPr>
          <a:xfrm>
            <a:off x="3951515" y="6546439"/>
            <a:ext cx="4581838" cy="200055"/>
          </a:xfrm>
          <a:prstGeom prst="rect">
            <a:avLst/>
          </a:prstGeom>
          <a:noFill/>
        </p:spPr>
        <p:txBody>
          <a:bodyPr wrap="square" rtlCol="0">
            <a:spAutoFit/>
          </a:bodyPr>
          <a:lstStyle/>
          <a:p>
            <a:pPr algn="r" defTabSz="914400">
              <a:defRPr/>
            </a:pPr>
            <a:r>
              <a:rPr lang="en-US" sz="700" dirty="0">
                <a:solidFill>
                  <a:prstClr val="white">
                    <a:lumMod val="50000"/>
                  </a:prstClr>
                </a:solidFill>
                <a:latin typeface="Myriad Pro" charset="0"/>
                <a:ea typeface="Myriad Pro" charset="0"/>
                <a:cs typeface="Myriad Pro" charset="0"/>
              </a:rPr>
              <a:t>© 2019 </a:t>
            </a:r>
            <a:r>
              <a:rPr lang="en-US" sz="700" dirty="0" err="1">
                <a:solidFill>
                  <a:prstClr val="white">
                    <a:lumMod val="50000"/>
                  </a:prstClr>
                </a:solidFill>
                <a:latin typeface="Myriad Pro" charset="0"/>
                <a:ea typeface="Myriad Pro" charset="0"/>
                <a:cs typeface="Myriad Pro" charset="0"/>
              </a:rPr>
              <a:t>Clearnomics</a:t>
            </a:r>
            <a:r>
              <a:rPr lang="en-US" sz="700" dirty="0">
                <a:solidFill>
                  <a:prstClr val="white">
                    <a:lumMod val="50000"/>
                  </a:prstClr>
                </a:solidFill>
                <a:latin typeface="Myriad Pro" charset="0"/>
                <a:ea typeface="Myriad Pro" charset="0"/>
                <a:cs typeface="Myriad Pro" charset="0"/>
              </a:rPr>
              <a:t>, </a:t>
            </a:r>
            <a:r>
              <a:rPr lang="en-US" sz="700" dirty="0" err="1">
                <a:solidFill>
                  <a:prstClr val="white">
                    <a:lumMod val="50000"/>
                  </a:prstClr>
                </a:solidFill>
                <a:latin typeface="Myriad Pro" charset="0"/>
                <a:ea typeface="Myriad Pro" charset="0"/>
                <a:cs typeface="Myriad Pro" charset="0"/>
              </a:rPr>
              <a:t>Inc</a:t>
            </a:r>
            <a:endParaRPr lang="en-US" sz="700" dirty="0">
              <a:solidFill>
                <a:prstClr val="white">
                  <a:lumMod val="50000"/>
                </a:prstClr>
              </a:solidFill>
              <a:latin typeface="Myriad Pro" charset="0"/>
              <a:ea typeface="Myriad Pro" charset="0"/>
              <a:cs typeface="Myriad Pro" charset="0"/>
            </a:endParaRPr>
          </a:p>
        </p:txBody>
      </p:sp>
      <p:cxnSp>
        <p:nvCxnSpPr>
          <p:cNvPr id="5" name="Straight Connector 4"/>
          <p:cNvCxnSpPr/>
          <p:nvPr userDrawn="1"/>
        </p:nvCxnSpPr>
        <p:spPr>
          <a:xfrm>
            <a:off x="737510" y="508772"/>
            <a:ext cx="53810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50423" y="237411"/>
            <a:ext cx="6414407" cy="276999"/>
          </a:xfrm>
          <a:prstGeom prst="rect">
            <a:avLst/>
          </a:prstGeom>
          <a:noFill/>
        </p:spPr>
        <p:txBody>
          <a:bodyPr wrap="square" rtlCol="0">
            <a:spAutoFit/>
          </a:bodyPr>
          <a:lstStyle/>
          <a:p>
            <a:r>
              <a:rPr lang="en-US" sz="1200" dirty="0">
                <a:solidFill>
                  <a:prstClr val="black"/>
                </a:solidFill>
              </a:rPr>
              <a:t>Market and Economic </a:t>
            </a:r>
            <a:r>
              <a:rPr lang="en-US" sz="1200" dirty="0" err="1">
                <a:solidFill>
                  <a:prstClr val="black"/>
                </a:solidFill>
              </a:rPr>
              <a:t>Chartbook</a:t>
            </a:r>
            <a:r>
              <a:rPr lang="en-US" sz="1200" dirty="0">
                <a:solidFill>
                  <a:prstClr val="black"/>
                </a:solidFill>
              </a:rPr>
              <a:t> | </a:t>
            </a:r>
            <a:fld id="{F24EC9CB-9C0D-4CDD-BD74-E1235D6140FA}" type="datetime4">
              <a:rPr lang="en-US" sz="1200" smtClean="0">
                <a:solidFill>
                  <a:prstClr val="black"/>
                </a:solidFill>
              </a:rPr>
              <a:pPr/>
              <a:t>May 6, 2021</a:t>
            </a:fld>
            <a:endParaRPr lang="en-US" sz="1200" dirty="0">
              <a:solidFill>
                <a:prstClr val="black"/>
              </a:solidFill>
            </a:endParaRPr>
          </a:p>
        </p:txBody>
      </p:sp>
    </p:spTree>
    <p:extLst>
      <p:ext uri="{BB962C8B-B14F-4D97-AF65-F5344CB8AC3E}">
        <p14:creationId xmlns:p14="http://schemas.microsoft.com/office/powerpoint/2010/main" val="10789039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8" y="0"/>
            <a:ext cx="9151902" cy="6858000"/>
          </a:xfrm>
          <a:prstGeom prst="rect">
            <a:avLst/>
          </a:prstGeom>
        </p:spPr>
      </p:pic>
      <p:sp>
        <p:nvSpPr>
          <p:cNvPr id="2" name="Title 1"/>
          <p:cNvSpPr>
            <a:spLocks noGrp="1"/>
          </p:cNvSpPr>
          <p:nvPr>
            <p:ph type="ctrTitle"/>
          </p:nvPr>
        </p:nvSpPr>
        <p:spPr>
          <a:xfrm>
            <a:off x="197709" y="1930989"/>
            <a:ext cx="8736226" cy="813817"/>
          </a:xfrm>
        </p:spPr>
        <p:txBody>
          <a:bodyPr>
            <a:normAutofit/>
          </a:bodyPr>
          <a:lstStyle>
            <a:lvl1pPr>
              <a:defRPr sz="3600">
                <a:latin typeface="Museo Sans 500" charset="0"/>
                <a:ea typeface="Museo Sans 500" charset="0"/>
                <a:cs typeface="Museo Sans 500" charset="0"/>
              </a:defRPr>
            </a:lvl1pPr>
          </a:lstStyle>
          <a:p>
            <a:r>
              <a:rPr lang="en-US" dirty="0"/>
              <a:t>Click to edit Master title style</a:t>
            </a:r>
          </a:p>
        </p:txBody>
      </p:sp>
      <p:sp>
        <p:nvSpPr>
          <p:cNvPr id="3" name="Subtitle 2"/>
          <p:cNvSpPr>
            <a:spLocks noGrp="1"/>
          </p:cNvSpPr>
          <p:nvPr>
            <p:ph type="subTitle" idx="1"/>
          </p:nvPr>
        </p:nvSpPr>
        <p:spPr>
          <a:xfrm>
            <a:off x="197710" y="3666744"/>
            <a:ext cx="8736224" cy="509840"/>
          </a:xfrm>
        </p:spPr>
        <p:txBody>
          <a:bodyPr>
            <a:normAutofit/>
          </a:bodyPr>
          <a:lstStyle>
            <a:lvl1pPr marL="0" indent="0" algn="ctr">
              <a:buNone/>
              <a:defRPr sz="2000">
                <a:solidFill>
                  <a:schemeClr val="tx1">
                    <a:tint val="75000"/>
                  </a:schemeClr>
                </a:solidFill>
                <a:latin typeface="Museo Sans 500" charset="0"/>
                <a:ea typeface="Museo Sans 500" charset="0"/>
                <a:cs typeface="Museo Sans 50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377576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C2B53-2B8D-457E-891D-4DA9743319B6}" type="datetimeFigureOut">
              <a:rPr lang="en-US" smtClean="0"/>
              <a:t>5/6/2021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C1825-E860-4251-81AA-17B301659502}" type="slidenum">
              <a:rPr lang="en-US" smtClean="0"/>
              <a:t>‹#›</a:t>
            </a:fld>
            <a:endParaRPr lang="en-US"/>
          </a:p>
        </p:txBody>
      </p:sp>
    </p:spTree>
    <p:extLst>
      <p:ext uri="{BB962C8B-B14F-4D97-AF65-F5344CB8AC3E}">
        <p14:creationId xmlns:p14="http://schemas.microsoft.com/office/powerpoint/2010/main" val="43788843"/>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0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C2B53-2B8D-457E-891D-4DA9743319B6}" type="datetimeFigureOut">
              <a:rPr lang="en-US" smtClean="0">
                <a:solidFill>
                  <a:prstClr val="black">
                    <a:tint val="75000"/>
                  </a:prstClr>
                </a:solidFill>
              </a:rPr>
              <a:pPr/>
              <a:t>5/6/2021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C1825-E860-4251-81AA-17B301659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43654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6351"/>
        </a:solidFill>
        <a:effectLst/>
      </p:bgPr>
    </p:bg>
    <p:spTree>
      <p:nvGrpSpPr>
        <p:cNvPr id="1" name=""/>
        <p:cNvGrpSpPr/>
        <p:nvPr/>
      </p:nvGrpSpPr>
      <p:grpSpPr>
        <a:xfrm>
          <a:off x="0" y="0"/>
          <a:ext cx="0" cy="0"/>
          <a:chOff x="0" y="0"/>
          <a:chExt cx="0" cy="0"/>
        </a:xfrm>
      </p:grpSpPr>
      <p:pic>
        <p:nvPicPr>
          <p:cNvPr id="3" name="Picture 2" descr="A picture containing indoor, wall, bed, ceiling&#10;&#10;Description automatically generated">
            <a:extLst>
              <a:ext uri="{FF2B5EF4-FFF2-40B4-BE49-F238E27FC236}">
                <a16:creationId xmlns:a16="http://schemas.microsoft.com/office/drawing/2014/main" id="{E888C211-F647-1541-A971-D164BC23B0CA}"/>
              </a:ext>
            </a:extLst>
          </p:cNvPr>
          <p:cNvPicPr>
            <a:picLocks noChangeAspect="1"/>
          </p:cNvPicPr>
          <p:nvPr/>
        </p:nvPicPr>
        <p:blipFill rotWithShape="1">
          <a:blip r:embed="rId2"/>
          <a:srcRect t="11228"/>
          <a:stretch/>
        </p:blipFill>
        <p:spPr>
          <a:xfrm>
            <a:off x="0" y="0"/>
            <a:ext cx="9144000" cy="5422106"/>
          </a:xfrm>
          <a:prstGeom prst="rect">
            <a:avLst/>
          </a:prstGeom>
        </p:spPr>
      </p:pic>
      <p:pic>
        <p:nvPicPr>
          <p:cNvPr id="13" name="Picture 12">
            <a:extLst>
              <a:ext uri="{FF2B5EF4-FFF2-40B4-BE49-F238E27FC236}">
                <a16:creationId xmlns:a16="http://schemas.microsoft.com/office/drawing/2014/main" id="{5B01F3DA-7A99-B447-B321-345448367AFF}"/>
              </a:ext>
            </a:extLst>
          </p:cNvPr>
          <p:cNvPicPr>
            <a:picLocks noChangeAspect="1"/>
          </p:cNvPicPr>
          <p:nvPr/>
        </p:nvPicPr>
        <p:blipFill>
          <a:blip r:embed="rId3"/>
          <a:stretch>
            <a:fillRect/>
          </a:stretch>
        </p:blipFill>
        <p:spPr>
          <a:xfrm>
            <a:off x="2462084" y="3826656"/>
            <a:ext cx="4219832" cy="672392"/>
          </a:xfrm>
          <a:prstGeom prst="rect">
            <a:avLst/>
          </a:prstGeom>
        </p:spPr>
      </p:pic>
      <p:sp>
        <p:nvSpPr>
          <p:cNvPr id="5" name="Rectangle 4"/>
          <p:cNvSpPr/>
          <p:nvPr/>
        </p:nvSpPr>
        <p:spPr>
          <a:xfrm>
            <a:off x="827315" y="5933046"/>
            <a:ext cx="8140602" cy="400110"/>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yriad Pro"/>
                <a:ea typeface="+mn-ea"/>
                <a:cs typeface="+mn-cs"/>
              </a:rPr>
              <a:t>Watching for Inflation?- Chartbook</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4104276" y="6274125"/>
            <a:ext cx="4863640" cy="307777"/>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yriad Pro"/>
                <a:ea typeface="+mn-ea"/>
                <a:cs typeface="+mn-cs"/>
              </a:rPr>
              <a:t> Cliff Jarvis | Vice President - Investments | May 5, 2021</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6759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134_598690831989.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dirty="0"/>
          </a:p>
          <a:p>
            <a:pPr>
              <a:defRPr sz="1000">
                <a:latin typeface="Source Sans Pro"/>
              </a:defRPr>
            </a:pPr>
            <a:r>
              <a:rPr sz="1200" dirty="0">
                <a:latin typeface="+mj-lt"/>
              </a:rPr>
              <a:t>Retail sales are an important way to measure consumer spending.</a:t>
            </a:r>
          </a:p>
          <a:p>
            <a:pPr>
              <a:defRPr sz="1000">
                <a:latin typeface="Source Sans Pro"/>
              </a:defRPr>
            </a:pPr>
            <a:r>
              <a:rPr sz="1200" dirty="0">
                <a:latin typeface="+mj-lt"/>
              </a:rPr>
              <a:t>Our government's efforts to cope with the Covid-19 shut down should fuel a burst of strong consumer spending.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139_598690831989.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dirty="0"/>
          </a:p>
          <a:p>
            <a:pPr>
              <a:defRPr sz="1000">
                <a:latin typeface="Source Sans Pro"/>
              </a:defRPr>
            </a:pPr>
            <a:r>
              <a:rPr sz="1200" dirty="0">
                <a:latin typeface="+mj-lt"/>
              </a:rPr>
              <a:t>CPI is a commonly cited measure of inflation. It uses a basket of goods and services to track price changes for consumers.</a:t>
            </a:r>
          </a:p>
          <a:p>
            <a:pPr>
              <a:defRPr sz="1000">
                <a:latin typeface="Source Sans Pro"/>
              </a:defRPr>
            </a:pPr>
            <a:r>
              <a:rPr sz="1200" dirty="0">
                <a:latin typeface="+mj-lt"/>
              </a:rPr>
              <a:t>In order to measure the underlying trend in inflation, rather than temporary shocks to food and energy, economists often focus on Core CPI.</a:t>
            </a:r>
          </a:p>
          <a:p>
            <a:pPr>
              <a:defRPr sz="1000">
                <a:latin typeface="Source Sans Pro"/>
              </a:defRPr>
            </a:pPr>
            <a:r>
              <a:rPr sz="1200" dirty="0">
                <a:latin typeface="+mj-lt"/>
              </a:rPr>
              <a:t>Thus far, CPI inflation remains subdued.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141_598690831989.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dirty="0"/>
          </a:p>
          <a:p>
            <a:pPr>
              <a:defRPr sz="1000">
                <a:latin typeface="Source Sans Pro"/>
              </a:defRPr>
            </a:pPr>
            <a:r>
              <a:rPr sz="1200" dirty="0">
                <a:latin typeface="+mj-lt"/>
              </a:rPr>
              <a:t>PPI measures price levels for producers. They are another data point for understanding overall inflation trends.</a:t>
            </a:r>
          </a:p>
          <a:p>
            <a:pPr>
              <a:defRPr sz="1000">
                <a:latin typeface="Source Sans Pro"/>
              </a:defRPr>
            </a:pPr>
            <a:r>
              <a:rPr sz="1200" dirty="0">
                <a:latin typeface="+mj-lt"/>
              </a:rPr>
              <a:t>Inflation is now rising during the recovery as monetary and fiscal stimulus boost spending.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106_598690831989.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dirty="0"/>
          </a:p>
          <a:p>
            <a:pPr>
              <a:defRPr sz="1000">
                <a:latin typeface="Source Sans Pro"/>
              </a:defRPr>
            </a:pPr>
            <a:r>
              <a:rPr sz="1200" dirty="0">
                <a:latin typeface="+mj-lt"/>
              </a:rPr>
              <a:t>Interest rates have been falling for decades. For example, mortgage rates are currently around 3%; down from a 30 year high of over 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207_598690831989.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208_598690831989.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a:xfrm>
            <a:off x="0" y="5638799"/>
            <a:ext cx="5863389" cy="1219201"/>
          </a:xfrm>
        </p:spPr>
        <p:txBody>
          <a:bodyPr/>
          <a:lstStyle/>
          <a:p>
            <a:endParaRPr lang="en-US" sz="1000" dirty="0">
              <a:latin typeface="+mj-lt"/>
            </a:endParaRPr>
          </a:p>
          <a:p>
            <a:endParaRPr lang="en-US" dirty="0">
              <a:latin typeface="+mj-lt"/>
            </a:endParaRPr>
          </a:p>
          <a:p>
            <a:endParaRPr lang="en-US" sz="1000" dirty="0">
              <a:latin typeface="+mj-lt"/>
            </a:endParaRPr>
          </a:p>
          <a:p>
            <a:endParaRPr lang="en-US" dirty="0">
              <a:latin typeface="+mj-lt"/>
            </a:endParaRPr>
          </a:p>
          <a:p>
            <a:r>
              <a:rPr lang="en-US" sz="800" dirty="0">
                <a:latin typeface="+mj-lt"/>
              </a:rPr>
              <a:t>Securities offered through Registered Representatives of Cambridge Investment Research, Inc., a broker dealer member FINRA/SIPC. Advisory services through Cambridge Investment Research Advisors, Inc., a Registered Investment Adviser. Cambridge and Ohanesian / Lecours are not affiliated. Indices mentioned are unmanaged and cannot be invested into directly. Past performance is no guarantee of future results. Diversification and asset allocation strategies do not assure profit or protect against loss. Investing involves risk. Any investment involves potential loss of principal</a:t>
            </a:r>
          </a:p>
          <a:p>
            <a:endParaRPr dirty="0"/>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256</Words>
  <Application>Microsoft Office PowerPoint</Application>
  <PresentationFormat>On-screen Show (4:3)</PresentationFormat>
  <Paragraphs>19</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Museo Sans 500</vt:lpstr>
      <vt:lpstr>Myriad Pro</vt:lpstr>
      <vt:lpstr>Source Sans Pro</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and Economic
Chartbook</dc:title>
  <dc:subject/>
  <dc:creator>cjarvisjr</dc:creator>
  <cp:keywords/>
  <dc:description>generated using python-pptx</dc:description>
  <cp:lastModifiedBy>boli boli</cp:lastModifiedBy>
  <cp:revision>60</cp:revision>
  <dcterms:created xsi:type="dcterms:W3CDTF">2013-01-27T09:14:16Z</dcterms:created>
  <dcterms:modified xsi:type="dcterms:W3CDTF">2021-05-06T12:48:29Z</dcterms:modified>
  <cp:category/>
</cp:coreProperties>
</file>